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9" r:id="rId2"/>
    <p:sldId id="291" r:id="rId3"/>
    <p:sldId id="290" r:id="rId4"/>
    <p:sldId id="281" r:id="rId5"/>
    <p:sldId id="288" r:id="rId6"/>
    <p:sldId id="282" r:id="rId7"/>
    <p:sldId id="283" r:id="rId8"/>
    <p:sldId id="256" r:id="rId9"/>
    <p:sldId id="257" r:id="rId10"/>
    <p:sldId id="287" r:id="rId11"/>
    <p:sldId id="261" r:id="rId12"/>
    <p:sldId id="264" r:id="rId13"/>
    <p:sldId id="276" r:id="rId14"/>
    <p:sldId id="279" r:id="rId15"/>
    <p:sldId id="275" r:id="rId16"/>
    <p:sldId id="267" r:id="rId17"/>
    <p:sldId id="272" r:id="rId18"/>
    <p:sldId id="280" r:id="rId19"/>
    <p:sldId id="274" r:id="rId20"/>
  </p:sldIdLst>
  <p:sldSz cx="12192000" cy="6858000"/>
  <p:notesSz cx="6858000" cy="9144000"/>
  <p:embeddedFontLst>
    <p:embeddedFont>
      <p:font typeface="Argon" panose="020B060402020202020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Givonic" panose="020B0604020202020204" charset="0"/>
      <p:regular r:id="rId29"/>
    </p:embeddedFont>
    <p:embeddedFont>
      <p:font typeface="Roboto Condensed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498"/>
    <a:srgbClr val="FFB7B7"/>
    <a:srgbClr val="FFD9FA"/>
    <a:srgbClr val="A4C92C"/>
    <a:srgbClr val="F2D130"/>
    <a:srgbClr val="54B8F2"/>
    <a:srgbClr val="FFFFFF"/>
    <a:srgbClr val="F2541F"/>
    <a:srgbClr val="C5D0FF"/>
    <a:srgbClr val="BEF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4E1CF-F66F-4404-A5EB-E0BF56FC98F4}" v="1615" dt="2024-02-02T18:49:20.630"/>
    <p1510:client id="{14E10274-47A9-4B47-9CBA-38D46163D937}" v="649" dt="2024-02-03T08:22:47.498"/>
    <p1510:client id="{87A2C931-1AE4-CA0C-8D04-D356F60D02F4}" v="119" dt="2024-02-03T12:34:36.208"/>
    <p1510:client id="{8A521AA6-60EA-447E-AF53-413E6DD3FC4E}" v="188" dt="2024-02-03T11:39:21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196F-D487-D8BE-E2E5-05462B4DF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DDB41-1B83-9AF7-1F65-C3C0F7770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5A98-3EED-B867-6081-DF213ED0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AA037-A125-55AB-0CD8-28713021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1102F-D549-8270-81C8-47A6458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5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8CC2-1037-2052-8605-9739317D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7EFF4-569C-4511-A2A4-346C76FB0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5C11E-25B7-C7D8-5C3B-99D58D66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A9D52-2305-2FB5-62C1-4BC7F7C0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7F37-8277-FB54-8D46-4A995367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3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87FFC1-1211-E944-03F4-7709C50D5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C93AC-B010-1516-9644-EB1B8E4F4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F850-C33E-BDD0-DB92-D3433374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6D70-CB52-91E5-54BB-8E154AEE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3CA44-6AE0-7112-7385-A66CFBF5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BAF2-A316-2D7B-C81E-EFF7EFE2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C76D-E0CC-BD5A-2ACA-9711DD64B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3C154-DACD-8E2B-B389-DFF244FE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45A9C-956B-8B88-9400-54B0884D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4D0F-11A7-5471-C2DA-B9278A4A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4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D301-A8BA-E1E9-7664-EFEDB1CF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FD09C-45AB-C37B-7634-0CD96361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60BEF-E87E-D8E2-F6FE-9B56734A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A8C2-F106-EC22-0F15-13FFBAAB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07A62-41F3-C947-207F-E7F52040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9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D5FD-6ECF-23F7-2B05-70B599FE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7CB6-6526-5A32-CA3B-C6B7BB343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4BD32-D9D6-A56F-A798-321F883AA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EC43F-5FE5-3810-F7C7-91BD9F0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F5E24-D1FC-C3CA-F26A-0CC41226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2D893-CF5B-F46D-BFB5-BD57A61C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6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4D35-91CB-C2A8-0505-D2C91EED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B8403-06B0-333B-5F6C-D4BD4FDF6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63EF4-AE15-BE95-BBDD-04761A9AE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80BAE-D252-26BB-76A3-ADFB3550A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B706A-78EC-37D1-DF82-38678B589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9AECD-5F47-3A69-D3AB-5AD03ACF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57E17-5099-2366-BF89-1598ECAE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A8702-FF61-99CC-67DA-D00A4A0D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0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C619-F11C-8B83-A727-235991A9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4CD12-81FA-2C3E-55E2-251173DF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6FB4C-DD7F-12C7-3621-BE5EBCB7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F82C-CFB1-72D6-1254-AF973174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CE4AE-D3D0-508F-E94A-B939C1B5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0C65D-131B-0D5C-01D3-7D9529CF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F82B-4E65-D6ED-4C37-A0D57257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6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8DB8-ECE3-13F4-AB3E-94605E75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D69B4-D849-02CE-B317-406015F2A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11624-16D7-7163-CA19-A1388AB16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26624-14E4-8AFD-F25F-1ADEA190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AAB63-1429-662D-D4D4-AB4E4126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15664-4DDC-2C7D-597F-BDB93B7C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6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4900-1A00-AE7C-F2B3-FDD6F793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2849B-D0A4-8F13-3B69-06BDC2F0A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50B5E-9688-41A4-B08F-75E72DEED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BB4C7-A53A-9E85-DB92-368AD817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98266-CE9C-F6D8-6F50-C709491A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A720-9239-97E4-26EC-B2CE06D6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FD121-D283-2AB9-9C37-ED76B2E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CACF5-F8B5-9662-59C2-79059520E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C61FA-7A6F-836A-272E-098BABA2F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07603-CB34-4133-B255-BA374458EFC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8F21D-9DC4-34FA-4A75-49B08121A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C5BED-02F7-6917-D213-9E00A5C44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4A217-F438-4738-9096-6394D380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media" Target="../media/media4.mp4"/><Relationship Id="rId11" Type="http://schemas.openxmlformats.org/officeDocument/2006/relationships/image" Target="../media/image4.png"/><Relationship Id="rId5" Type="http://schemas.openxmlformats.org/officeDocument/2006/relationships/video" Target="NULL" TargetMode="External"/><Relationship Id="rId10" Type="http://schemas.openxmlformats.org/officeDocument/2006/relationships/image" Target="../media/image3.png"/><Relationship Id="rId4" Type="http://schemas.openxmlformats.org/officeDocument/2006/relationships/video" Target="../media/media3.mp4"/><Relationship Id="rId9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fif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phante">
            <a:hlinkClick r:id="" action="ppaction://media"/>
            <a:extLst>
              <a:ext uri="{FF2B5EF4-FFF2-40B4-BE49-F238E27FC236}">
                <a16:creationId xmlns:a16="http://schemas.microsoft.com/office/drawing/2014/main" id="{E6E147AB-26D0-40DD-A7A9-B418C8A6DC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061147-4954-45A7-8C66-5D2F1DC19700}"/>
              </a:ext>
            </a:extLst>
          </p:cNvPr>
          <p:cNvGrpSpPr/>
          <p:nvPr/>
        </p:nvGrpSpPr>
        <p:grpSpPr>
          <a:xfrm>
            <a:off x="2706713" y="2407485"/>
            <a:ext cx="7326718" cy="2043030"/>
            <a:chOff x="3536706" y="2368437"/>
            <a:chExt cx="7326718" cy="2043030"/>
          </a:xfrm>
        </p:grpSpPr>
        <p:pic>
          <p:nvPicPr>
            <p:cNvPr id="2050" name="Picture 2" descr="https://img.freepik.com/premium-vector/vector-elephant-mascot-logo-template-with-white-background_746655-1437.jpg">
              <a:extLst>
                <a:ext uri="{FF2B5EF4-FFF2-40B4-BE49-F238E27FC236}">
                  <a16:creationId xmlns:a16="http://schemas.microsoft.com/office/drawing/2014/main" id="{485D61AB-D104-4CA3-8846-17D2CC798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706" y="2446533"/>
              <a:ext cx="1964934" cy="196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07C3C5-CD09-4E43-8ACB-70D272BEB5FA}"/>
                </a:ext>
              </a:extLst>
            </p:cNvPr>
            <p:cNvSpPr txBox="1"/>
            <p:nvPr/>
          </p:nvSpPr>
          <p:spPr>
            <a:xfrm>
              <a:off x="6094476" y="2368437"/>
              <a:ext cx="47689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/>
                <a:t>EMCS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56CBEF5-E648-4845-AE3A-31A117373CDC}"/>
                </a:ext>
              </a:extLst>
            </p:cNvPr>
            <p:cNvCxnSpPr>
              <a:cxnSpLocks/>
            </p:cNvCxnSpPr>
            <p:nvPr/>
          </p:nvCxnSpPr>
          <p:spPr>
            <a:xfrm>
              <a:off x="5379573" y="3606612"/>
              <a:ext cx="455221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DAAE82-8B31-4AD2-B7FF-F4802395D6AA}"/>
                </a:ext>
              </a:extLst>
            </p:cNvPr>
            <p:cNvSpPr txBox="1"/>
            <p:nvPr/>
          </p:nvSpPr>
          <p:spPr>
            <a:xfrm>
              <a:off x="5501640" y="3777140"/>
              <a:ext cx="4586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Elephant Monitoring &amp; Controlling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9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07F55CD-A546-B92C-11D8-FF2E8C3693B0}"/>
              </a:ext>
            </a:extLst>
          </p:cNvPr>
          <p:cNvSpPr/>
          <p:nvPr/>
        </p:nvSpPr>
        <p:spPr>
          <a:xfrm>
            <a:off x="663849" y="1840175"/>
            <a:ext cx="10575651" cy="130131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5EEFD-8952-E92C-5E47-60EC8378AEAF}"/>
              </a:ext>
            </a:extLst>
          </p:cNvPr>
          <p:cNvSpPr txBox="1"/>
          <p:nvPr/>
        </p:nvSpPr>
        <p:spPr>
          <a:xfrm>
            <a:off x="663849" y="701816"/>
            <a:ext cx="84597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What is </a:t>
            </a:r>
            <a:r>
              <a:rPr lang="en-US" sz="3600" b="1" spc="-150" dirty="0">
                <a:ea typeface="+mn-lt"/>
                <a:cs typeface="+mn-lt"/>
              </a:rPr>
              <a:t>EMCS</a:t>
            </a:r>
            <a:r>
              <a:rPr lang="en-US" sz="3600" spc="-150" dirty="0">
                <a:ea typeface="+mn-lt"/>
                <a:cs typeface="+mn-lt"/>
              </a:rPr>
              <a:t>  ?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33AA6-7FA1-F396-AF63-F3BCA3348C24}"/>
              </a:ext>
            </a:extLst>
          </p:cNvPr>
          <p:cNvSpPr txBox="1"/>
          <p:nvPr/>
        </p:nvSpPr>
        <p:spPr>
          <a:xfrm>
            <a:off x="814975" y="1938924"/>
            <a:ext cx="10278981" cy="96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a typeface="+mn-lt"/>
                <a:cs typeface="+mn-lt"/>
              </a:rPr>
              <a:t>EMCS</a:t>
            </a:r>
            <a:r>
              <a:rPr lang="en-US" sz="2000" dirty="0">
                <a:ea typeface="+mn-lt"/>
                <a:cs typeface="+mn-lt"/>
              </a:rPr>
              <a:t> is a</a:t>
            </a:r>
            <a:r>
              <a:rPr lang="en-US" sz="2000" dirty="0">
                <a:latin typeface="Calibri"/>
                <a:cs typeface="Calibri"/>
              </a:rPr>
              <a:t>  supervising system that looks out for the wild elephant invasion and swiftly alerts the villagers of the incoming danger.</a:t>
            </a:r>
            <a:endParaRPr lang="en-US" sz="2000" dirty="0">
              <a:latin typeface="Calibri"/>
              <a:ea typeface="Inter" panose="02000503000000020004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CDF7A-FE18-57F4-3BC5-53871F7F0A25}"/>
              </a:ext>
            </a:extLst>
          </p:cNvPr>
          <p:cNvSpPr/>
          <p:nvPr/>
        </p:nvSpPr>
        <p:spPr>
          <a:xfrm>
            <a:off x="726459" y="4400080"/>
            <a:ext cx="4946753" cy="1041870"/>
          </a:xfrm>
          <a:prstGeom prst="rect">
            <a:avLst/>
          </a:prstGeom>
          <a:solidFill>
            <a:srgbClr val="FFD9FA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E643B-E949-4356-49C7-CB5E4CC8D5B5}"/>
              </a:ext>
            </a:extLst>
          </p:cNvPr>
          <p:cNvSpPr txBox="1"/>
          <p:nvPr/>
        </p:nvSpPr>
        <p:spPr>
          <a:xfrm>
            <a:off x="1836673" y="4498495"/>
            <a:ext cx="366061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Givonic"/>
                <a:ea typeface="Inter" panose="02000503000000020004" pitchFamily="2" charset="0"/>
                <a:cs typeface="Argon"/>
              </a:rPr>
              <a:t>It uses the combination of IOT and ML technologies and works as a unit.</a:t>
            </a:r>
            <a:endParaRPr lang="en-US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2A31F6-E6F7-7A97-11B2-D5D5A51E8EB7}"/>
              </a:ext>
            </a:extLst>
          </p:cNvPr>
          <p:cNvSpPr/>
          <p:nvPr/>
        </p:nvSpPr>
        <p:spPr>
          <a:xfrm>
            <a:off x="5829299" y="4379986"/>
            <a:ext cx="5636241" cy="1041870"/>
          </a:xfrm>
          <a:prstGeom prst="rect">
            <a:avLst/>
          </a:prstGeom>
          <a:solidFill>
            <a:srgbClr val="FFD9FA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35D5D-7FDC-33EC-EBA6-99179D41A9B1}"/>
              </a:ext>
            </a:extLst>
          </p:cNvPr>
          <p:cNvSpPr txBox="1"/>
          <p:nvPr/>
        </p:nvSpPr>
        <p:spPr>
          <a:xfrm>
            <a:off x="6947679" y="4439256"/>
            <a:ext cx="451786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Givonic"/>
                <a:ea typeface="Inter" panose="02000503000000020004" pitchFamily="2" charset="0"/>
                <a:cs typeface="Argon"/>
              </a:rPr>
              <a:t>It facilitates authorities to analyze the collected data for future reference.</a:t>
            </a:r>
          </a:p>
        </p:txBody>
      </p:sp>
      <p:pic>
        <p:nvPicPr>
          <p:cNvPr id="16" name="Picture 15" descr="A yellow bell with a red circle and a number&#10;&#10;Description automatically generated">
            <a:extLst>
              <a:ext uri="{FF2B5EF4-FFF2-40B4-BE49-F238E27FC236}">
                <a16:creationId xmlns:a16="http://schemas.microsoft.com/office/drawing/2014/main" id="{26B725DA-768F-E025-2E69-95444313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46" y="4572393"/>
            <a:ext cx="622300" cy="622300"/>
          </a:xfrm>
          <a:prstGeom prst="rect">
            <a:avLst/>
          </a:prstGeom>
        </p:spPr>
      </p:pic>
      <p:pic>
        <p:nvPicPr>
          <p:cNvPr id="18" name="Picture 17" descr="A blue and white arrow pointing to a blue circle&#10;&#10;Description automatically generated">
            <a:extLst>
              <a:ext uri="{FF2B5EF4-FFF2-40B4-BE49-F238E27FC236}">
                <a16:creationId xmlns:a16="http://schemas.microsoft.com/office/drawing/2014/main" id="{DBEC6D35-84FD-1FA4-3165-90AE9A6AD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18" y="4439256"/>
            <a:ext cx="763943" cy="763943"/>
          </a:xfrm>
          <a:prstGeom prst="rect">
            <a:avLst/>
          </a:prstGeom>
        </p:spPr>
      </p:pic>
      <p:pic>
        <p:nvPicPr>
          <p:cNvPr id="15" name="Picture 2" descr="https://img.freepik.com/premium-vector/vector-elephant-mascot-logo-template-with-white-background_746655-1437.jpg">
            <a:extLst>
              <a:ext uri="{FF2B5EF4-FFF2-40B4-BE49-F238E27FC236}">
                <a16:creationId xmlns:a16="http://schemas.microsoft.com/office/drawing/2014/main" id="{860D2EB9-CB70-45E8-B1B2-B93DBD28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063" y="225772"/>
            <a:ext cx="928953" cy="95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08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A82CC-58E2-CC90-8F11-8B532231E12F}"/>
              </a:ext>
            </a:extLst>
          </p:cNvPr>
          <p:cNvSpPr txBox="1"/>
          <p:nvPr/>
        </p:nvSpPr>
        <p:spPr>
          <a:xfrm>
            <a:off x="789069" y="604108"/>
            <a:ext cx="81231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ea typeface="Inter" panose="02000503000000020004" pitchFamily="2" charset="0"/>
                <a:cs typeface="Argon"/>
              </a:rPr>
              <a:t>How Feasible Our System is?</a:t>
            </a:r>
            <a:endParaRPr lang="en-US" sz="3600" b="1" spc="-150" dirty="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19D154-0746-4DDB-6ABC-65CAF8823EAF}"/>
              </a:ext>
            </a:extLst>
          </p:cNvPr>
          <p:cNvSpPr/>
          <p:nvPr/>
        </p:nvSpPr>
        <p:spPr>
          <a:xfrm>
            <a:off x="573361" y="1840175"/>
            <a:ext cx="3155675" cy="18650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37E9E-07C2-65A3-5A33-A21166AC533E}"/>
              </a:ext>
            </a:extLst>
          </p:cNvPr>
          <p:cNvSpPr txBox="1"/>
          <p:nvPr/>
        </p:nvSpPr>
        <p:spPr>
          <a:xfrm>
            <a:off x="584281" y="1867391"/>
            <a:ext cx="3163806" cy="508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Technical Feasibility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E87A1-6D6E-7EC5-157E-E59F682065E5}"/>
              </a:ext>
            </a:extLst>
          </p:cNvPr>
          <p:cNvSpPr/>
          <p:nvPr/>
        </p:nvSpPr>
        <p:spPr>
          <a:xfrm>
            <a:off x="4589736" y="1802075"/>
            <a:ext cx="3155675" cy="19031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8DD91-329C-968C-361A-FC4920DFAF2A}"/>
              </a:ext>
            </a:extLst>
          </p:cNvPr>
          <p:cNvSpPr txBox="1"/>
          <p:nvPr/>
        </p:nvSpPr>
        <p:spPr>
          <a:xfrm>
            <a:off x="4620601" y="1805129"/>
            <a:ext cx="3121683" cy="508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Economical Feasibility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087C5D-FA27-25E1-14F6-214F22D4B277}"/>
              </a:ext>
            </a:extLst>
          </p:cNvPr>
          <p:cNvSpPr/>
          <p:nvPr/>
        </p:nvSpPr>
        <p:spPr>
          <a:xfrm>
            <a:off x="3510236" y="3999175"/>
            <a:ext cx="3155675" cy="18650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45B1D-FFA0-0AF6-0716-1240D810F916}"/>
              </a:ext>
            </a:extLst>
          </p:cNvPr>
          <p:cNvSpPr txBox="1"/>
          <p:nvPr/>
        </p:nvSpPr>
        <p:spPr>
          <a:xfrm>
            <a:off x="3506413" y="4052282"/>
            <a:ext cx="3153060" cy="508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Operational Feasibility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3" name="Picture 2" descr="A purple and black logo&#10;&#10;Description automatically generated">
            <a:extLst>
              <a:ext uri="{FF2B5EF4-FFF2-40B4-BE49-F238E27FC236}">
                <a16:creationId xmlns:a16="http://schemas.microsoft.com/office/drawing/2014/main" id="{B92C20F0-D648-7D36-98A5-1A6599893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8" y="2476498"/>
            <a:ext cx="1104903" cy="1092203"/>
          </a:xfrm>
          <a:prstGeom prst="rect">
            <a:avLst/>
          </a:prstGeom>
        </p:spPr>
      </p:pic>
      <p:pic>
        <p:nvPicPr>
          <p:cNvPr id="4" name="Picture 3" descr="A money bag and a coin with a dollar sign&#10;&#10;Description automatically generated">
            <a:extLst>
              <a:ext uri="{FF2B5EF4-FFF2-40B4-BE49-F238E27FC236}">
                <a16:creationId xmlns:a16="http://schemas.microsoft.com/office/drawing/2014/main" id="{7710014B-8106-0328-C22C-4BDCEFA54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463800"/>
            <a:ext cx="1053629" cy="1066800"/>
          </a:xfrm>
          <a:prstGeom prst="rect">
            <a:avLst/>
          </a:prstGeom>
        </p:spPr>
      </p:pic>
      <p:pic>
        <p:nvPicPr>
          <p:cNvPr id="6" name="Picture 5" descr="A blue and white gears&#10;&#10;Description automatically generated">
            <a:extLst>
              <a:ext uri="{FF2B5EF4-FFF2-40B4-BE49-F238E27FC236}">
                <a16:creationId xmlns:a16="http://schemas.microsoft.com/office/drawing/2014/main" id="{EB1966C9-2597-4DB7-0E8F-E3483DDEA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800" y="4635500"/>
            <a:ext cx="927100" cy="952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3A74B8-742D-889D-072A-F1A1EB08FF16}"/>
              </a:ext>
            </a:extLst>
          </p:cNvPr>
          <p:cNvSpPr/>
          <p:nvPr/>
        </p:nvSpPr>
        <p:spPr>
          <a:xfrm>
            <a:off x="7305059" y="3993680"/>
            <a:ext cx="3156053" cy="1854670"/>
          </a:xfrm>
          <a:prstGeom prst="rect">
            <a:avLst/>
          </a:prstGeom>
          <a:solidFill>
            <a:srgbClr val="FFD9FA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FC0FF-2BDC-E060-49F9-13124088CB33}"/>
              </a:ext>
            </a:extLst>
          </p:cNvPr>
          <p:cNvSpPr txBox="1"/>
          <p:nvPr/>
        </p:nvSpPr>
        <p:spPr>
          <a:xfrm>
            <a:off x="7302218" y="4001481"/>
            <a:ext cx="3162025" cy="508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Political Feasibility</a:t>
            </a:r>
            <a:endParaRPr lang="en-US" sz="2000">
              <a:cs typeface="Calibri"/>
            </a:endParaRPr>
          </a:p>
        </p:txBody>
      </p:sp>
      <p:pic>
        <p:nvPicPr>
          <p:cNvPr id="10" name="Picture 9" descr="A blue and grey podium with a globe on it&#10;&#10;Description automatically generated">
            <a:extLst>
              <a:ext uri="{FF2B5EF4-FFF2-40B4-BE49-F238E27FC236}">
                <a16:creationId xmlns:a16="http://schemas.microsoft.com/office/drawing/2014/main" id="{B239D27C-DFF0-F434-9D67-FFBC02F16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412" y="4629712"/>
            <a:ext cx="875176" cy="8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3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CC35FC-8566-517D-5973-5111C860E4D7}"/>
              </a:ext>
            </a:extLst>
          </p:cNvPr>
          <p:cNvSpPr/>
          <p:nvPr/>
        </p:nvSpPr>
        <p:spPr>
          <a:xfrm>
            <a:off x="1093393" y="127268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535" y="435599"/>
            <a:ext cx="7578213" cy="952398"/>
          </a:xfrm>
        </p:spPr>
        <p:txBody>
          <a:bodyPr>
            <a:normAutofit/>
          </a:bodyPr>
          <a:lstStyle/>
          <a:p>
            <a:r>
              <a:rPr lang="en-US" sz="3600" b="1" spc="-150" dirty="0">
                <a:latin typeface="Argon"/>
                <a:ea typeface="Inter" panose="02000503000000020004" pitchFamily="2" charset="0"/>
                <a:cs typeface="Argon"/>
              </a:rPr>
              <a:t>SWOT Analysis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645" y="1768274"/>
            <a:ext cx="3656371" cy="445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Givonic"/>
              </a:rPr>
              <a:t>Strength</a:t>
            </a:r>
          </a:p>
        </p:txBody>
      </p:sp>
      <p:pic>
        <p:nvPicPr>
          <p:cNvPr id="13" name="Picture 12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616BB0-66B0-8728-BCDD-D26802CF49E8}"/>
              </a:ext>
            </a:extLst>
          </p:cNvPr>
          <p:cNvSpPr/>
          <p:nvPr/>
        </p:nvSpPr>
        <p:spPr>
          <a:xfrm>
            <a:off x="7050361" y="142107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9F69093-85CC-88AE-6F15-BFCA293E6E0C}"/>
              </a:ext>
            </a:extLst>
          </p:cNvPr>
          <p:cNvSpPr txBox="1">
            <a:spLocks/>
          </p:cNvSpPr>
          <p:nvPr/>
        </p:nvSpPr>
        <p:spPr>
          <a:xfrm>
            <a:off x="8223045" y="1717474"/>
            <a:ext cx="36563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Givonic"/>
              </a:rPr>
              <a:t>Opportunity</a:t>
            </a:r>
            <a:endParaRPr lang="en-US" dirty="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02A005-16DC-C1BC-81A7-508F9B779BDF}"/>
              </a:ext>
            </a:extLst>
          </p:cNvPr>
          <p:cNvSpPr/>
          <p:nvPr/>
        </p:nvSpPr>
        <p:spPr>
          <a:xfrm>
            <a:off x="1094061" y="380867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72944AB-6784-1444-608E-C2C7264C1B7A}"/>
              </a:ext>
            </a:extLst>
          </p:cNvPr>
          <p:cNvSpPr txBox="1">
            <a:spLocks/>
          </p:cNvSpPr>
          <p:nvPr/>
        </p:nvSpPr>
        <p:spPr>
          <a:xfrm>
            <a:off x="2508045" y="4117774"/>
            <a:ext cx="36563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Givonic"/>
              </a:rPr>
              <a:t>Weakness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9F12A4-BAD5-201F-273E-42B2C390744F}"/>
              </a:ext>
            </a:extLst>
          </p:cNvPr>
          <p:cNvSpPr/>
          <p:nvPr/>
        </p:nvSpPr>
        <p:spPr>
          <a:xfrm>
            <a:off x="7190061" y="375787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7118B58-92B8-7F69-57CD-2EF8E2C8ED88}"/>
              </a:ext>
            </a:extLst>
          </p:cNvPr>
          <p:cNvSpPr txBox="1">
            <a:spLocks/>
          </p:cNvSpPr>
          <p:nvPr/>
        </p:nvSpPr>
        <p:spPr>
          <a:xfrm>
            <a:off x="8362745" y="4054273"/>
            <a:ext cx="36563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Givonic"/>
              </a:rPr>
              <a:t>Threat</a:t>
            </a:r>
            <a:endParaRPr lang="en-US" dirty="0" err="1"/>
          </a:p>
        </p:txBody>
      </p:sp>
      <p:pic>
        <p:nvPicPr>
          <p:cNvPr id="30" name="Picture 29" descr="A hand holding a barbell&#10;&#10;Description automatically generated">
            <a:extLst>
              <a:ext uri="{FF2B5EF4-FFF2-40B4-BE49-F238E27FC236}">
                <a16:creationId xmlns:a16="http://schemas.microsoft.com/office/drawing/2014/main" id="{DF77B845-7BA9-C8C4-446F-267075D0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574800"/>
            <a:ext cx="736600" cy="736600"/>
          </a:xfrm>
          <a:prstGeom prst="rect">
            <a:avLst/>
          </a:prstGeom>
        </p:spPr>
      </p:pic>
      <p:pic>
        <p:nvPicPr>
          <p:cNvPr id="31" name="Picture 30" descr="A clipboard with a pen and check marks&#10;&#10;Description automatically generated">
            <a:extLst>
              <a:ext uri="{FF2B5EF4-FFF2-40B4-BE49-F238E27FC236}">
                <a16:creationId xmlns:a16="http://schemas.microsoft.com/office/drawing/2014/main" id="{5540A43E-A57D-29FA-2EF9-2079E6DE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1587500"/>
            <a:ext cx="698500" cy="698500"/>
          </a:xfrm>
          <a:prstGeom prst="rect">
            <a:avLst/>
          </a:prstGeom>
        </p:spPr>
      </p:pic>
      <p:pic>
        <p:nvPicPr>
          <p:cNvPr id="32" name="Picture 31" descr="A logo of a chain link&#10;&#10;Description automatically generated">
            <a:extLst>
              <a:ext uri="{FF2B5EF4-FFF2-40B4-BE49-F238E27FC236}">
                <a16:creationId xmlns:a16="http://schemas.microsoft.com/office/drawing/2014/main" id="{CD1C1572-5324-769B-B472-CCE458B4A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45" y="3943345"/>
            <a:ext cx="736609" cy="749309"/>
          </a:xfrm>
          <a:prstGeom prst="rect">
            <a:avLst/>
          </a:prstGeom>
        </p:spPr>
      </p:pic>
      <p:pic>
        <p:nvPicPr>
          <p:cNvPr id="33" name="Picture 32" descr="A yellow triangle with a skull in the middle&#10;&#10;Description automatically generated">
            <a:extLst>
              <a:ext uri="{FF2B5EF4-FFF2-40B4-BE49-F238E27FC236}">
                <a16:creationId xmlns:a16="http://schemas.microsoft.com/office/drawing/2014/main" id="{E718856C-48E9-EDDB-5F6E-F2B4FACFE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00" y="3937000"/>
            <a:ext cx="647700" cy="685800"/>
          </a:xfrm>
          <a:prstGeom prst="rect">
            <a:avLst/>
          </a:prstGeom>
        </p:spPr>
      </p:pic>
      <p:pic>
        <p:nvPicPr>
          <p:cNvPr id="34" name="Picture 3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D98EFDE2-42E2-4D4D-F652-E5D4BC2D8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746" y="2605088"/>
            <a:ext cx="10191750" cy="1038225"/>
          </a:xfrm>
          <a:prstGeom prst="rect">
            <a:avLst/>
          </a:prstGeom>
        </p:spPr>
      </p:pic>
      <p:pic>
        <p:nvPicPr>
          <p:cNvPr id="35" name="Picture 3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11D88C6F-849A-203C-8811-9D52D46FE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" y="4987925"/>
            <a:ext cx="9404350" cy="10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8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2C12-6C56-D77C-6F39-AA820E51B461}"/>
              </a:ext>
            </a:extLst>
          </p:cNvPr>
          <p:cNvSpPr/>
          <p:nvPr/>
        </p:nvSpPr>
        <p:spPr>
          <a:xfrm>
            <a:off x="793271" y="399727"/>
            <a:ext cx="10237596" cy="828998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C31542-E3F2-08E4-9657-F12D028E4408}"/>
              </a:ext>
            </a:extLst>
          </p:cNvPr>
          <p:cNvSpPr/>
          <p:nvPr/>
        </p:nvSpPr>
        <p:spPr>
          <a:xfrm>
            <a:off x="789261" y="1865575"/>
            <a:ext cx="3056081" cy="2245381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0" y="630270"/>
            <a:ext cx="10910304" cy="9523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spc="-150" dirty="0">
                <a:latin typeface="Argon"/>
                <a:cs typeface="Argon"/>
              </a:rPr>
              <a:t>Sustainable Development Goals that our project meets</a:t>
            </a:r>
            <a:br>
              <a:rPr lang="en-US" sz="2800" b="1" i="0" dirty="0">
                <a:effectLst/>
                <a:latin typeface="Roboto Condensed" panose="02000000000000000000" pitchFamily="2" charset="0"/>
              </a:rPr>
            </a:br>
            <a:endParaRPr lang="en-US" sz="2800" b="1" spc="-15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13" name="Picture 12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C2BBF9-BDD1-DC98-15D4-E37F9FAC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645" y="1984174"/>
            <a:ext cx="2913087" cy="17590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Givonic"/>
              </a:rPr>
              <a:t>09. Industry, Innovation and Infrastructure</a:t>
            </a:r>
            <a:endParaRPr lang="en-US" sz="2400">
              <a:cs typeface="Calibri"/>
            </a:endParaRPr>
          </a:p>
        </p:txBody>
      </p:sp>
      <p:pic>
        <p:nvPicPr>
          <p:cNvPr id="19" name="Picture 18" descr="A red and black machine with a gear&#10;&#10;Description automatically generated">
            <a:extLst>
              <a:ext uri="{FF2B5EF4-FFF2-40B4-BE49-F238E27FC236}">
                <a16:creationId xmlns:a16="http://schemas.microsoft.com/office/drawing/2014/main" id="{7CE95FA9-4DB3-DDAF-EB76-E07743C4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3" y="3140243"/>
            <a:ext cx="826168" cy="8335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CBCF25-9268-705B-491A-201AFFF5D7EB}"/>
              </a:ext>
            </a:extLst>
          </p:cNvPr>
          <p:cNvGrpSpPr/>
          <p:nvPr/>
        </p:nvGrpSpPr>
        <p:grpSpPr>
          <a:xfrm>
            <a:off x="4373334" y="3738491"/>
            <a:ext cx="3085145" cy="2248723"/>
            <a:chOff x="8534255" y="1863570"/>
            <a:chExt cx="3085145" cy="22487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549908-7C98-2E4B-42AB-6FC5DF276A0C}"/>
                </a:ext>
              </a:extLst>
            </p:cNvPr>
            <p:cNvSpPr/>
            <p:nvPr/>
          </p:nvSpPr>
          <p:spPr>
            <a:xfrm>
              <a:off x="8534255" y="1863570"/>
              <a:ext cx="2915713" cy="224872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0CE99132-B665-52AE-A7BA-3058DFDFFB33}"/>
                </a:ext>
              </a:extLst>
            </p:cNvPr>
            <p:cNvSpPr txBox="1">
              <a:spLocks/>
            </p:cNvSpPr>
            <p:nvPr/>
          </p:nvSpPr>
          <p:spPr>
            <a:xfrm>
              <a:off x="8620755" y="1918001"/>
              <a:ext cx="2998645" cy="98704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latin typeface="Givonic"/>
                </a:rPr>
                <a:t>11. </a:t>
              </a:r>
              <a:r>
                <a:rPr lang="en-US" sz="2400" dirty="0">
                  <a:ea typeface="+mn-lt"/>
                  <a:cs typeface="+mn-lt"/>
                </a:rPr>
                <a:t>Sustainable cities and communities</a:t>
              </a:r>
              <a:endParaRPr lang="en-US" sz="2400" dirty="0">
                <a:latin typeface="Givonic"/>
              </a:endParaRPr>
            </a:p>
          </p:txBody>
        </p:sp>
        <p:pic>
          <p:nvPicPr>
            <p:cNvPr id="20" name="Picture 19" descr="A colorful buildings on a black background&#10;&#10;Description automatically generated">
              <a:extLst>
                <a:ext uri="{FF2B5EF4-FFF2-40B4-BE49-F238E27FC236}">
                  <a16:creationId xmlns:a16="http://schemas.microsoft.com/office/drawing/2014/main" id="{DA684202-C900-4EE7-B90C-89144DAF0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7242" y="3188369"/>
              <a:ext cx="736600" cy="7366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76B3FA-310F-04FF-D7C1-F3F4A2957C6E}"/>
              </a:ext>
            </a:extLst>
          </p:cNvPr>
          <p:cNvGrpSpPr/>
          <p:nvPr/>
        </p:nvGrpSpPr>
        <p:grpSpPr>
          <a:xfrm>
            <a:off x="7847787" y="1743923"/>
            <a:ext cx="3236555" cy="2228670"/>
            <a:chOff x="4539102" y="3017265"/>
            <a:chExt cx="3236555" cy="22286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0BA454-A482-C638-8A44-9FDB3687ED80}"/>
                </a:ext>
              </a:extLst>
            </p:cNvPr>
            <p:cNvSpPr/>
            <p:nvPr/>
          </p:nvSpPr>
          <p:spPr>
            <a:xfrm>
              <a:off x="4539102" y="3017265"/>
              <a:ext cx="3236555" cy="222867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DB22DE-6920-72D0-B2A5-7AC50FDB79AE}"/>
                </a:ext>
              </a:extLst>
            </p:cNvPr>
            <p:cNvSpPr txBox="1">
              <a:spLocks/>
            </p:cNvSpPr>
            <p:nvPr/>
          </p:nvSpPr>
          <p:spPr>
            <a:xfrm>
              <a:off x="4645655" y="3212063"/>
              <a:ext cx="3048777" cy="4456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latin typeface="Givonic"/>
                  <a:cs typeface="Calibri"/>
                </a:rPr>
                <a:t>16. </a:t>
              </a:r>
              <a:r>
                <a:rPr lang="en-US" sz="2400" dirty="0">
                  <a:cs typeface="Calibri"/>
                </a:rPr>
                <a:t>Peace, Justice and Strong Institutions</a:t>
              </a:r>
              <a:endParaRPr lang="en-US" dirty="0">
                <a:cs typeface="Calibri"/>
              </a:endParaRPr>
            </a:p>
          </p:txBody>
        </p:sp>
        <p:pic>
          <p:nvPicPr>
            <p:cNvPr id="21" name="Picture 20" descr="A person and person with a megaphone&#10;&#10;Description automatically generated">
              <a:extLst>
                <a:ext uri="{FF2B5EF4-FFF2-40B4-BE49-F238E27FC236}">
                  <a16:creationId xmlns:a16="http://schemas.microsoft.com/office/drawing/2014/main" id="{F731378C-F949-D524-47D9-2EB96F394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0163" y="4342063"/>
              <a:ext cx="7239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80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BFF73B-FC04-DE8A-D821-D6E4F20B0464}"/>
              </a:ext>
            </a:extLst>
          </p:cNvPr>
          <p:cNvSpPr/>
          <p:nvPr/>
        </p:nvSpPr>
        <p:spPr>
          <a:xfrm>
            <a:off x="838200" y="2644351"/>
            <a:ext cx="10846109" cy="1770331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12" y="596623"/>
            <a:ext cx="6162368" cy="775417"/>
          </a:xfrm>
        </p:spPr>
        <p:txBody>
          <a:bodyPr>
            <a:norm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Market Size</a:t>
            </a:r>
            <a:endParaRPr lang="en-US" sz="3600" b="1" spc="-150">
              <a:latin typeface="Argon"/>
              <a:cs typeface="Arg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317" y="2644351"/>
            <a:ext cx="9566787" cy="18221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dirty="0">
                <a:latin typeface="Givonic"/>
              </a:rPr>
              <a:t>Targeted towards communities and village with a high population and there is a need for such a product due to increasing human-elephant conflicts, the potential market size could be significant.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3" y="2134245"/>
            <a:ext cx="967146" cy="967146"/>
          </a:xfrm>
          <a:prstGeom prst="rect">
            <a:avLst/>
          </a:prstGeom>
        </p:spPr>
      </p:pic>
      <p:pic>
        <p:nvPicPr>
          <p:cNvPr id="7" name="Picture 6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0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C5E9C9-39D0-DA96-2023-45F08023A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2531" y="699965"/>
            <a:ext cx="5599470" cy="5608434"/>
          </a:xfrm>
          <a:prstGeom prst="rect">
            <a:avLst/>
          </a:prstGeom>
        </p:spPr>
      </p:pic>
      <p:pic>
        <p:nvPicPr>
          <p:cNvPr id="5" name="Picture 4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A82CC-58E2-CC90-8F11-8B532231E12F}"/>
              </a:ext>
            </a:extLst>
          </p:cNvPr>
          <p:cNvSpPr txBox="1"/>
          <p:nvPr/>
        </p:nvSpPr>
        <p:spPr>
          <a:xfrm>
            <a:off x="789069" y="604108"/>
            <a:ext cx="950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latin typeface="Argon" panose="020B0204030202020204" pitchFamily="34" charset="0"/>
                <a:ea typeface="Inter" panose="02000503000000020004" pitchFamily="2" charset="0"/>
                <a:cs typeface="Argon" panose="020B0204030202020204" pitchFamily="34" charset="0"/>
              </a:rPr>
              <a:t>Business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7CF72-D318-A6B0-A1B3-DC1A8D8ACD9F}"/>
              </a:ext>
            </a:extLst>
          </p:cNvPr>
          <p:cNvSpPr/>
          <p:nvPr/>
        </p:nvSpPr>
        <p:spPr>
          <a:xfrm>
            <a:off x="496371" y="2014189"/>
            <a:ext cx="6090106" cy="276622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6E292-D20B-BB40-FE63-56094D84291B}"/>
              </a:ext>
            </a:extLst>
          </p:cNvPr>
          <p:cNvSpPr txBox="1"/>
          <p:nvPr/>
        </p:nvSpPr>
        <p:spPr>
          <a:xfrm>
            <a:off x="574054" y="2221027"/>
            <a:ext cx="6056024" cy="23546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Our platform would be community supported &amp; community oriented. It would not be generating any active revenue. But we will be selling our project as a package, and charge some amount for </a:t>
            </a:r>
            <a:r>
              <a:rPr lang="en-US" sz="2000" dirty="0">
                <a:solidFill>
                  <a:srgbClr val="000000"/>
                </a:solidFill>
                <a:latin typeface="Givonic"/>
                <a:ea typeface="+mn-lt"/>
                <a:cs typeface="Argon"/>
              </a:rPr>
              <a:t>maintenance.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35312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954046-0A8B-6E0C-5F2F-18832A2B30EF}"/>
              </a:ext>
            </a:extLst>
          </p:cNvPr>
          <p:cNvSpPr/>
          <p:nvPr/>
        </p:nvSpPr>
        <p:spPr>
          <a:xfrm>
            <a:off x="789069" y="793239"/>
            <a:ext cx="5649832" cy="813551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CBB58-8C02-FAEB-50BB-0FA8A3DB71A1}"/>
              </a:ext>
            </a:extLst>
          </p:cNvPr>
          <p:cNvSpPr txBox="1"/>
          <p:nvPr/>
        </p:nvSpPr>
        <p:spPr>
          <a:xfrm>
            <a:off x="1825995" y="892175"/>
            <a:ext cx="65350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latin typeface="Givonic"/>
                <a:ea typeface="Inter" panose="02000503000000020004" pitchFamily="2" charset="0"/>
                <a:cs typeface="Argon"/>
              </a:rPr>
              <a:t>Technologies used</a:t>
            </a:r>
            <a:endParaRPr lang="en-US" sz="3600" b="1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9D40A9-668F-AF03-1FCF-2CB4A2631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73" y="894849"/>
            <a:ext cx="559970" cy="5599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4AE11E-D898-BD74-919B-80688F57438E}"/>
              </a:ext>
            </a:extLst>
          </p:cNvPr>
          <p:cNvSpPr txBox="1"/>
          <p:nvPr/>
        </p:nvSpPr>
        <p:spPr>
          <a:xfrm>
            <a:off x="1016073" y="1926640"/>
            <a:ext cx="987360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Following Tech &amp; Development Environments which would be used on our project.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2F08F-827E-F799-CB40-EBC8B266F96F}"/>
              </a:ext>
            </a:extLst>
          </p:cNvPr>
          <p:cNvGrpSpPr/>
          <p:nvPr/>
        </p:nvGrpSpPr>
        <p:grpSpPr>
          <a:xfrm>
            <a:off x="2620210" y="2949742"/>
            <a:ext cx="6521811" cy="1289385"/>
            <a:chOff x="1206500" y="2699084"/>
            <a:chExt cx="6521811" cy="1289385"/>
          </a:xfrm>
        </p:grpSpPr>
        <p:pic>
          <p:nvPicPr>
            <p:cNvPr id="2" name="Picture 1" descr="File:Python-logo-notext.svg - Wikipedia">
              <a:extLst>
                <a:ext uri="{FF2B5EF4-FFF2-40B4-BE49-F238E27FC236}">
                  <a16:creationId xmlns:a16="http://schemas.microsoft.com/office/drawing/2014/main" id="{BDE14AF2-63A7-3172-DD86-22E47B7B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6500" y="2865838"/>
              <a:ext cx="863599" cy="961224"/>
            </a:xfrm>
            <a:prstGeom prst="rect">
              <a:avLst/>
            </a:prstGeom>
          </p:spPr>
        </p:pic>
        <p:pic>
          <p:nvPicPr>
            <p:cNvPr id="10" name="Picture 9" descr="Ultralytics (@ultralytics) / X">
              <a:extLst>
                <a:ext uri="{FF2B5EF4-FFF2-40B4-BE49-F238E27FC236}">
                  <a16:creationId xmlns:a16="http://schemas.microsoft.com/office/drawing/2014/main" id="{5F4E9285-6278-A1BF-D9A5-D40BB0023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616" y="2789990"/>
              <a:ext cx="927100" cy="952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AAC5F7-C607-B163-7076-C3FA462AA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1952" y="2931750"/>
              <a:ext cx="928438" cy="844104"/>
            </a:xfrm>
            <a:prstGeom prst="rect">
              <a:avLst/>
            </a:prstGeom>
          </p:spPr>
        </p:pic>
        <p:pic>
          <p:nvPicPr>
            <p:cNvPr id="11" name="Picture 10" descr="raspberry pi&quot; Icon - Download for free – Iconduck">
              <a:extLst>
                <a:ext uri="{FF2B5EF4-FFF2-40B4-BE49-F238E27FC236}">
                  <a16:creationId xmlns:a16="http://schemas.microsoft.com/office/drawing/2014/main" id="{29B33420-5B85-FFE9-B5C8-7858002C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05400" y="2699084"/>
              <a:ext cx="1289385" cy="1289385"/>
            </a:xfrm>
            <a:prstGeom prst="rect">
              <a:avLst/>
            </a:prstGeom>
          </p:spPr>
        </p:pic>
        <p:pic>
          <p:nvPicPr>
            <p:cNvPr id="15" name="Picture 14" descr="cctv camera security symbol line icon, Vector Illustration Stock Vector  Image &amp; Art - Alamy">
              <a:extLst>
                <a:ext uri="{FF2B5EF4-FFF2-40B4-BE49-F238E27FC236}">
                  <a16:creationId xmlns:a16="http://schemas.microsoft.com/office/drawing/2014/main" id="{0AF1A53A-A29A-1F99-F29E-3BF02A8C6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2" r="-781" b="11765"/>
            <a:stretch/>
          </p:blipFill>
          <p:spPr>
            <a:xfrm>
              <a:off x="6432882" y="2744494"/>
              <a:ext cx="1295429" cy="1199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98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CC35FC-8566-517D-5973-5111C860E4D7}"/>
              </a:ext>
            </a:extLst>
          </p:cNvPr>
          <p:cNvSpPr/>
          <p:nvPr/>
        </p:nvSpPr>
        <p:spPr>
          <a:xfrm>
            <a:off x="687661" y="1789375"/>
            <a:ext cx="9942704" cy="7093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535" y="435599"/>
            <a:ext cx="7578213" cy="952398"/>
          </a:xfrm>
        </p:spPr>
        <p:txBody>
          <a:bodyPr>
            <a:normAutofit/>
          </a:bodyPr>
          <a:lstStyle/>
          <a:p>
            <a:r>
              <a:rPr lang="en-US" sz="3600" b="1" spc="-150" dirty="0">
                <a:latin typeface="Argon"/>
                <a:ea typeface="Inter" panose="02000503000000020004" pitchFamily="2" charset="0"/>
                <a:cs typeface="Argon"/>
              </a:rPr>
              <a:t>Scalability and future plan.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345" y="1958774"/>
            <a:ext cx="9193571" cy="445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Integration of new technologies (sensors) for accurate detection</a:t>
            </a:r>
            <a:endParaRPr lang="en-US" dirty="0"/>
          </a:p>
        </p:txBody>
      </p:sp>
      <p:pic>
        <p:nvPicPr>
          <p:cNvPr id="13" name="Picture 12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6FEBDA-91A2-3AFE-3273-4BD000BB07AB}"/>
              </a:ext>
            </a:extLst>
          </p:cNvPr>
          <p:cNvSpPr/>
          <p:nvPr/>
        </p:nvSpPr>
        <p:spPr>
          <a:xfrm>
            <a:off x="687661" y="2881575"/>
            <a:ext cx="9942704" cy="7093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1FBF63-CA16-DA6B-FDCC-8BD9F23A9D72}"/>
              </a:ext>
            </a:extLst>
          </p:cNvPr>
          <p:cNvSpPr txBox="1">
            <a:spLocks/>
          </p:cNvSpPr>
          <p:nvPr/>
        </p:nvSpPr>
        <p:spPr>
          <a:xfrm>
            <a:off x="1009445" y="3063674"/>
            <a:ext cx="9659735" cy="4456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Regional expansion in other affected communities with the success of pilot project</a:t>
            </a: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266977-8A41-EA53-EEBB-C1825820D05F}"/>
              </a:ext>
            </a:extLst>
          </p:cNvPr>
          <p:cNvSpPr/>
          <p:nvPr/>
        </p:nvSpPr>
        <p:spPr>
          <a:xfrm>
            <a:off x="725761" y="3935675"/>
            <a:ext cx="9906845" cy="7093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DCC1A2-2AE8-B28C-BABD-5C443A4ADA3E}"/>
              </a:ext>
            </a:extLst>
          </p:cNvPr>
          <p:cNvSpPr txBox="1">
            <a:spLocks/>
          </p:cNvSpPr>
          <p:nvPr/>
        </p:nvSpPr>
        <p:spPr>
          <a:xfrm>
            <a:off x="1047545" y="4117773"/>
            <a:ext cx="91935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Continuous Data training for mor advance elephant detection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8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55A7A0-B4E8-5D28-6B0D-FE3FD6A2937B}"/>
              </a:ext>
            </a:extLst>
          </p:cNvPr>
          <p:cNvSpPr txBox="1"/>
          <p:nvPr/>
        </p:nvSpPr>
        <p:spPr>
          <a:xfrm>
            <a:off x="789068" y="969415"/>
            <a:ext cx="5306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300" dirty="0">
                <a:latin typeface="Argon" panose="020B0204030202020204" pitchFamily="34" charset="0"/>
                <a:ea typeface="Inter" panose="02000503000000020004" pitchFamily="2" charset="0"/>
                <a:cs typeface="Argon" panose="020B0204030202020204" pitchFamily="34" charset="0"/>
              </a:rPr>
              <a:t>Thank You 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4C0FC-2503-6763-6372-F350E11C2DE3}"/>
              </a:ext>
            </a:extLst>
          </p:cNvPr>
          <p:cNvSpPr txBox="1"/>
          <p:nvPr/>
        </p:nvSpPr>
        <p:spPr>
          <a:xfrm>
            <a:off x="922420" y="1974234"/>
            <a:ext cx="624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From </a:t>
            </a:r>
            <a:r>
              <a:rPr lang="en-US" sz="3200" dirty="0" err="1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Mechi</a:t>
            </a:r>
            <a:r>
              <a:rPr lang="en-US" sz="3200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 Mavericks ⭐</a:t>
            </a:r>
          </a:p>
        </p:txBody>
      </p:sp>
      <p:pic>
        <p:nvPicPr>
          <p:cNvPr id="4" name="Picture 3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E0E1E239-33CB-2E75-00A5-22DC557F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413" y="830263"/>
            <a:ext cx="4778375" cy="3673475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C3A18405-CF32-4E6C-869F-2F8BC1640950}"/>
              </a:ext>
            </a:extLst>
          </p:cNvPr>
          <p:cNvSpPr/>
          <p:nvPr/>
        </p:nvSpPr>
        <p:spPr>
          <a:xfrm>
            <a:off x="3406202" y="5242153"/>
            <a:ext cx="2279271" cy="753735"/>
          </a:xfrm>
          <a:custGeom>
            <a:avLst/>
            <a:gdLst/>
            <a:ahLst/>
            <a:cxnLst/>
            <a:rect l="l" t="t" r="r" b="b"/>
            <a:pathLst>
              <a:path w="2362755" h="680447">
                <a:moveTo>
                  <a:pt x="0" y="0"/>
                </a:moveTo>
                <a:lnTo>
                  <a:pt x="2362755" y="0"/>
                </a:lnTo>
                <a:lnTo>
                  <a:pt x="2362755" y="680447"/>
                </a:lnTo>
                <a:lnTo>
                  <a:pt x="0" y="680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6" descr="A black background with blue text  Description automatically generated">
            <a:extLst>
              <a:ext uri="{FF2B5EF4-FFF2-40B4-BE49-F238E27FC236}">
                <a16:creationId xmlns:a16="http://schemas.microsoft.com/office/drawing/2014/main" id="{143627D0-AD99-4CDE-A65E-C07F6A039A76}"/>
              </a:ext>
            </a:extLst>
          </p:cNvPr>
          <p:cNvSpPr/>
          <p:nvPr/>
        </p:nvSpPr>
        <p:spPr>
          <a:xfrm>
            <a:off x="9155860" y="5244954"/>
            <a:ext cx="2075470" cy="754647"/>
          </a:xfrm>
          <a:custGeom>
            <a:avLst/>
            <a:gdLst/>
            <a:ahLst/>
            <a:cxnLst/>
            <a:rect l="l" t="t" r="r" b="b"/>
            <a:pathLst>
              <a:path w="2151489" h="681270">
                <a:moveTo>
                  <a:pt x="0" y="0"/>
                </a:moveTo>
                <a:lnTo>
                  <a:pt x="2151489" y="0"/>
                </a:lnTo>
                <a:lnTo>
                  <a:pt x="2151489" y="681270"/>
                </a:lnTo>
                <a:lnTo>
                  <a:pt x="0" y="681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6" r="-2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232336-4126-4335-A495-1C326B2B1BD7}"/>
              </a:ext>
            </a:extLst>
          </p:cNvPr>
          <p:cNvGrpSpPr/>
          <p:nvPr/>
        </p:nvGrpSpPr>
        <p:grpSpPr>
          <a:xfrm>
            <a:off x="1167063" y="5622575"/>
            <a:ext cx="1761866" cy="129389"/>
            <a:chOff x="0" y="-28575"/>
            <a:chExt cx="5336184" cy="837062"/>
          </a:xfrm>
        </p:grpSpPr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530AD84-F0DB-4EC1-82B8-FA087BCAB98D}"/>
                </a:ext>
              </a:extLst>
            </p:cNvPr>
            <p:cNvSpPr/>
            <p:nvPr/>
          </p:nvSpPr>
          <p:spPr>
            <a:xfrm>
              <a:off x="13478" y="15865"/>
              <a:ext cx="5309231" cy="776758"/>
            </a:xfrm>
            <a:custGeom>
              <a:avLst/>
              <a:gdLst/>
              <a:ahLst/>
              <a:cxnLst/>
              <a:rect l="l" t="t" r="r" b="b"/>
              <a:pathLst>
                <a:path w="5309231" h="776758">
                  <a:moveTo>
                    <a:pt x="0" y="0"/>
                  </a:moveTo>
                  <a:lnTo>
                    <a:pt x="5309230" y="0"/>
                  </a:lnTo>
                  <a:lnTo>
                    <a:pt x="5309230" y="776758"/>
                  </a:lnTo>
                  <a:lnTo>
                    <a:pt x="0" y="7767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26B87DE-8035-4F54-B65F-683C5B90270A}"/>
                </a:ext>
              </a:extLst>
            </p:cNvPr>
            <p:cNvSpPr/>
            <p:nvPr/>
          </p:nvSpPr>
          <p:spPr>
            <a:xfrm>
              <a:off x="0" y="0"/>
              <a:ext cx="5336184" cy="808487"/>
            </a:xfrm>
            <a:custGeom>
              <a:avLst/>
              <a:gdLst/>
              <a:ahLst/>
              <a:cxnLst/>
              <a:rect l="l" t="t" r="r" b="b"/>
              <a:pathLst>
                <a:path w="5336184" h="808487">
                  <a:moveTo>
                    <a:pt x="13478" y="0"/>
                  </a:moveTo>
                  <a:lnTo>
                    <a:pt x="5322708" y="0"/>
                  </a:lnTo>
                  <a:cubicBezTo>
                    <a:pt x="5330121" y="0"/>
                    <a:pt x="5336184" y="7139"/>
                    <a:pt x="5336184" y="15865"/>
                  </a:cubicBezTo>
                  <a:lnTo>
                    <a:pt x="5336184" y="792623"/>
                  </a:lnTo>
                  <a:cubicBezTo>
                    <a:pt x="5336184" y="801349"/>
                    <a:pt x="5330121" y="808487"/>
                    <a:pt x="5322708" y="808487"/>
                  </a:cubicBezTo>
                  <a:lnTo>
                    <a:pt x="13478" y="808487"/>
                  </a:lnTo>
                  <a:cubicBezTo>
                    <a:pt x="6065" y="808487"/>
                    <a:pt x="0" y="801349"/>
                    <a:pt x="0" y="792623"/>
                  </a:cubicBezTo>
                  <a:lnTo>
                    <a:pt x="0" y="15865"/>
                  </a:lnTo>
                  <a:cubicBezTo>
                    <a:pt x="0" y="7139"/>
                    <a:pt x="6065" y="0"/>
                    <a:pt x="13478" y="0"/>
                  </a:cubicBezTo>
                  <a:moveTo>
                    <a:pt x="13478" y="31730"/>
                  </a:moveTo>
                  <a:lnTo>
                    <a:pt x="13478" y="15865"/>
                  </a:lnTo>
                  <a:lnTo>
                    <a:pt x="26955" y="15865"/>
                  </a:lnTo>
                  <a:lnTo>
                    <a:pt x="26955" y="792623"/>
                  </a:lnTo>
                  <a:lnTo>
                    <a:pt x="13478" y="792623"/>
                  </a:lnTo>
                  <a:lnTo>
                    <a:pt x="13478" y="776758"/>
                  </a:lnTo>
                  <a:lnTo>
                    <a:pt x="5322708" y="776758"/>
                  </a:lnTo>
                  <a:lnTo>
                    <a:pt x="5322708" y="792623"/>
                  </a:lnTo>
                  <a:lnTo>
                    <a:pt x="5309231" y="792623"/>
                  </a:lnTo>
                  <a:lnTo>
                    <a:pt x="5309231" y="15865"/>
                  </a:lnTo>
                  <a:lnTo>
                    <a:pt x="5322708" y="15865"/>
                  </a:lnTo>
                  <a:lnTo>
                    <a:pt x="5322708" y="31730"/>
                  </a:lnTo>
                  <a:lnTo>
                    <a:pt x="13478" y="31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46BCE231-413C-46AC-B31E-FA398F42398B}"/>
                </a:ext>
              </a:extLst>
            </p:cNvPr>
            <p:cNvSpPr txBox="1"/>
            <p:nvPr/>
          </p:nvSpPr>
          <p:spPr>
            <a:xfrm>
              <a:off x="0" y="-28575"/>
              <a:ext cx="5336145" cy="837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5"/>
                </a:lnSpc>
              </a:pPr>
              <a:r>
                <a:rPr lang="en-US" sz="1463" i="1" dirty="0">
                  <a:solidFill>
                    <a:srgbClr val="2F5597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BCA Batch 077</a:t>
              </a:r>
            </a:p>
          </p:txBody>
        </p:sp>
      </p:grpSp>
      <p:sp>
        <p:nvSpPr>
          <p:cNvPr id="23" name="TextBox 20">
            <a:extLst>
              <a:ext uri="{FF2B5EF4-FFF2-40B4-BE49-F238E27FC236}">
                <a16:creationId xmlns:a16="http://schemas.microsoft.com/office/drawing/2014/main" id="{AF6AE9EA-E060-4F07-A8D1-400898647267}"/>
              </a:ext>
            </a:extLst>
          </p:cNvPr>
          <p:cNvSpPr txBox="1"/>
          <p:nvPr/>
        </p:nvSpPr>
        <p:spPr>
          <a:xfrm>
            <a:off x="1223286" y="5216033"/>
            <a:ext cx="1838146" cy="36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93"/>
              </a:lnSpc>
              <a:spcBef>
                <a:spcPct val="0"/>
              </a:spcBef>
            </a:pPr>
            <a:r>
              <a:rPr lang="en-US" sz="1663" b="1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Santosh Bhandari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5E266-34CE-4A55-A8AE-BB7231A1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29" y="5269654"/>
            <a:ext cx="686543" cy="742359"/>
          </a:xfrm>
          <a:prstGeom prst="roundRect">
            <a:avLst>
              <a:gd name="adj" fmla="val 3355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628A7A-B38B-441B-910D-552B1B99E73A}"/>
              </a:ext>
            </a:extLst>
          </p:cNvPr>
          <p:cNvGrpSpPr/>
          <p:nvPr/>
        </p:nvGrpSpPr>
        <p:grpSpPr>
          <a:xfrm>
            <a:off x="7231466" y="5509665"/>
            <a:ext cx="1392450" cy="424336"/>
            <a:chOff x="0" y="-38100"/>
            <a:chExt cx="5966023" cy="945822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695477B1-3AAD-4269-B441-5DB17470B47E}"/>
                </a:ext>
              </a:extLst>
            </p:cNvPr>
            <p:cNvSpPr/>
            <p:nvPr/>
          </p:nvSpPr>
          <p:spPr>
            <a:xfrm>
              <a:off x="15610" y="12700"/>
              <a:ext cx="5934809" cy="882269"/>
            </a:xfrm>
            <a:custGeom>
              <a:avLst/>
              <a:gdLst/>
              <a:ahLst/>
              <a:cxnLst/>
              <a:rect l="l" t="t" r="r" b="b"/>
              <a:pathLst>
                <a:path w="5934809" h="882269">
                  <a:moveTo>
                    <a:pt x="0" y="0"/>
                  </a:moveTo>
                  <a:lnTo>
                    <a:pt x="5934809" y="0"/>
                  </a:lnTo>
                  <a:lnTo>
                    <a:pt x="5934809" y="882269"/>
                  </a:lnTo>
                  <a:lnTo>
                    <a:pt x="0" y="882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821F66A-BFBB-474C-A327-BF554C988038}"/>
                </a:ext>
              </a:extLst>
            </p:cNvPr>
            <p:cNvSpPr/>
            <p:nvPr/>
          </p:nvSpPr>
          <p:spPr>
            <a:xfrm>
              <a:off x="0" y="0"/>
              <a:ext cx="5966023" cy="907669"/>
            </a:xfrm>
            <a:custGeom>
              <a:avLst/>
              <a:gdLst/>
              <a:ahLst/>
              <a:cxnLst/>
              <a:rect l="l" t="t" r="r" b="b"/>
              <a:pathLst>
                <a:path w="5966023" h="907669">
                  <a:moveTo>
                    <a:pt x="15610" y="0"/>
                  </a:moveTo>
                  <a:lnTo>
                    <a:pt x="5950419" y="0"/>
                  </a:lnTo>
                  <a:cubicBezTo>
                    <a:pt x="5959004" y="0"/>
                    <a:pt x="5966023" y="5715"/>
                    <a:pt x="5966023" y="12700"/>
                  </a:cubicBezTo>
                  <a:lnTo>
                    <a:pt x="5966023" y="894969"/>
                  </a:lnTo>
                  <a:cubicBezTo>
                    <a:pt x="5966023" y="901954"/>
                    <a:pt x="5959004" y="907669"/>
                    <a:pt x="5950419" y="907669"/>
                  </a:cubicBezTo>
                  <a:lnTo>
                    <a:pt x="15610" y="907669"/>
                  </a:lnTo>
                  <a:cubicBezTo>
                    <a:pt x="7024" y="907669"/>
                    <a:pt x="0" y="901954"/>
                    <a:pt x="0" y="894969"/>
                  </a:cubicBezTo>
                  <a:lnTo>
                    <a:pt x="0" y="12700"/>
                  </a:lnTo>
                  <a:cubicBezTo>
                    <a:pt x="0" y="5715"/>
                    <a:pt x="7024" y="0"/>
                    <a:pt x="15610" y="0"/>
                  </a:cubicBezTo>
                  <a:moveTo>
                    <a:pt x="15610" y="25400"/>
                  </a:moveTo>
                  <a:lnTo>
                    <a:pt x="15610" y="12700"/>
                  </a:lnTo>
                  <a:lnTo>
                    <a:pt x="31219" y="12700"/>
                  </a:lnTo>
                  <a:lnTo>
                    <a:pt x="31219" y="894969"/>
                  </a:lnTo>
                  <a:lnTo>
                    <a:pt x="15610" y="894969"/>
                  </a:lnTo>
                  <a:lnTo>
                    <a:pt x="15610" y="882269"/>
                  </a:lnTo>
                  <a:lnTo>
                    <a:pt x="5950419" y="882269"/>
                  </a:lnTo>
                  <a:lnTo>
                    <a:pt x="5950419" y="894969"/>
                  </a:lnTo>
                  <a:lnTo>
                    <a:pt x="5934809" y="894969"/>
                  </a:lnTo>
                  <a:lnTo>
                    <a:pt x="5934809" y="12700"/>
                  </a:lnTo>
                  <a:lnTo>
                    <a:pt x="5950419" y="12700"/>
                  </a:lnTo>
                  <a:lnTo>
                    <a:pt x="5950419" y="25400"/>
                  </a:lnTo>
                  <a:lnTo>
                    <a:pt x="1561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4CF847BB-883C-4866-9C35-03BC575E5A4B}"/>
                </a:ext>
              </a:extLst>
            </p:cNvPr>
            <p:cNvSpPr txBox="1"/>
            <p:nvPr/>
          </p:nvSpPr>
          <p:spPr>
            <a:xfrm>
              <a:off x="0" y="-38100"/>
              <a:ext cx="5965998" cy="945822"/>
            </a:xfrm>
            <a:prstGeom prst="rect">
              <a:avLst/>
            </a:prstGeom>
          </p:spPr>
          <p:txBody>
            <a:bodyPr lIns="27433" tIns="27433" rIns="27433" bIns="27433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04"/>
                </a:lnSpc>
              </a:pPr>
              <a:r>
                <a:rPr lang="en-US" sz="1420" i="1">
                  <a:solidFill>
                    <a:srgbClr val="2F5597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BCA Batch 080</a:t>
              </a:r>
            </a:p>
          </p:txBody>
        </p:sp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4CFC2B64-1D85-4C81-858D-6075340ECB93}"/>
              </a:ext>
            </a:extLst>
          </p:cNvPr>
          <p:cNvSpPr txBox="1"/>
          <p:nvPr/>
        </p:nvSpPr>
        <p:spPr>
          <a:xfrm>
            <a:off x="7173675" y="5256959"/>
            <a:ext cx="1511238" cy="33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16"/>
              </a:lnSpc>
              <a:spcBef>
                <a:spcPct val="0"/>
              </a:spcBef>
            </a:pPr>
            <a:r>
              <a:rPr lang="en-US" sz="1620" b="1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Sanket Siwakoti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269CA-1AB3-4D50-8E82-865AE3CDB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882" y="5256959"/>
            <a:ext cx="682811" cy="749873"/>
          </a:xfrm>
          <a:prstGeom prst="roundRect">
            <a:avLst>
              <a:gd name="adj" fmla="val 2490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Freeform 9">
            <a:extLst>
              <a:ext uri="{FF2B5EF4-FFF2-40B4-BE49-F238E27FC236}">
                <a16:creationId xmlns:a16="http://schemas.microsoft.com/office/drawing/2014/main" id="{F0DF11F4-8E68-497E-8B59-2E27AF52C31F}"/>
              </a:ext>
            </a:extLst>
          </p:cNvPr>
          <p:cNvSpPr/>
          <p:nvPr/>
        </p:nvSpPr>
        <p:spPr>
          <a:xfrm>
            <a:off x="9840331" y="5797654"/>
            <a:ext cx="1315405" cy="300528"/>
          </a:xfrm>
          <a:custGeom>
            <a:avLst/>
            <a:gdLst/>
            <a:ahLst/>
            <a:cxnLst/>
            <a:rect l="l" t="t" r="r" b="b"/>
            <a:pathLst>
              <a:path w="5934809" h="882269">
                <a:moveTo>
                  <a:pt x="0" y="0"/>
                </a:moveTo>
                <a:lnTo>
                  <a:pt x="5934809" y="0"/>
                </a:lnTo>
                <a:lnTo>
                  <a:pt x="5934809" y="882269"/>
                </a:lnTo>
                <a:lnTo>
                  <a:pt x="0" y="882269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193FDDB7-4E72-4123-A61D-26832880C2E6}"/>
              </a:ext>
            </a:extLst>
          </p:cNvPr>
          <p:cNvSpPr txBox="1"/>
          <p:nvPr/>
        </p:nvSpPr>
        <p:spPr>
          <a:xfrm>
            <a:off x="9865007" y="5555266"/>
            <a:ext cx="1322317" cy="322176"/>
          </a:xfrm>
          <a:prstGeom prst="rect">
            <a:avLst/>
          </a:prstGeom>
        </p:spPr>
        <p:txBody>
          <a:bodyPr lIns="27433" tIns="27433" rIns="27433" bIns="27433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04"/>
              </a:lnSpc>
            </a:pPr>
            <a:r>
              <a:rPr lang="en-US" sz="1420" i="1" dirty="0">
                <a:solidFill>
                  <a:srgbClr val="2F5597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BCA Batch 079</a:t>
            </a:r>
          </a:p>
        </p:txBody>
      </p:sp>
    </p:spTree>
    <p:extLst>
      <p:ext uri="{BB962C8B-B14F-4D97-AF65-F5344CB8AC3E}">
        <p14:creationId xmlns:p14="http://schemas.microsoft.com/office/powerpoint/2010/main" val="29507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AD8B5E-8644-4511-BEF9-9AB75D910709}"/>
              </a:ext>
            </a:extLst>
          </p:cNvPr>
          <p:cNvSpPr txBox="1"/>
          <p:nvPr/>
        </p:nvSpPr>
        <p:spPr>
          <a:xfrm>
            <a:off x="4602804" y="457319"/>
            <a:ext cx="845970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ea typeface="+mn-lt"/>
                <a:cs typeface="+mn-lt"/>
              </a:rPr>
              <a:t>Our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A83FD-8960-4060-8EB7-DA7DC286B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875" y="10567"/>
            <a:ext cx="1031527" cy="1031527"/>
          </a:xfrm>
          <a:prstGeom prst="rect">
            <a:avLst/>
          </a:prstGeom>
        </p:spPr>
      </p:pic>
      <p:pic>
        <p:nvPicPr>
          <p:cNvPr id="7" name="WhatsApp Video 2025-06-10 at 01.40.36">
            <a:hlinkClick r:id="" action="ppaction://media"/>
            <a:extLst>
              <a:ext uri="{FF2B5EF4-FFF2-40B4-BE49-F238E27FC236}">
                <a16:creationId xmlns:a16="http://schemas.microsoft.com/office/drawing/2014/main" id="{3616DAE5-6E79-4894-ACE9-027B3F4EA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5125" y="1131420"/>
            <a:ext cx="2583714" cy="4595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91B30E-077C-4B13-9448-D87D47F3C482}"/>
              </a:ext>
            </a:extLst>
          </p:cNvPr>
          <p:cNvSpPr txBox="1"/>
          <p:nvPr/>
        </p:nvSpPr>
        <p:spPr>
          <a:xfrm>
            <a:off x="151421" y="5909033"/>
            <a:ext cx="301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Our team talking with local villagers about problem</a:t>
            </a:r>
          </a:p>
        </p:txBody>
      </p:sp>
      <p:pic>
        <p:nvPicPr>
          <p:cNvPr id="9" name="WhatsApp Video 2025-06-10 at 01.40.35">
            <a:hlinkClick r:id="" action="ppaction://media"/>
            <a:extLst>
              <a:ext uri="{FF2B5EF4-FFF2-40B4-BE49-F238E27FC236}">
                <a16:creationId xmlns:a16="http://schemas.microsoft.com/office/drawing/2014/main" id="{753011C1-A5C0-4F1E-9593-5A5282DF39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86654" y="1131420"/>
            <a:ext cx="4656290" cy="2624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503003-1828-4CD8-B626-4C6B3BA74D9E}"/>
              </a:ext>
            </a:extLst>
          </p:cNvPr>
          <p:cNvSpPr txBox="1"/>
          <p:nvPr/>
        </p:nvSpPr>
        <p:spPr>
          <a:xfrm>
            <a:off x="3162542" y="3827243"/>
            <a:ext cx="478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traditional (Electric Fencing) approach</a:t>
            </a:r>
          </a:p>
        </p:txBody>
      </p:sp>
      <p:pic>
        <p:nvPicPr>
          <p:cNvPr id="11" name="WhatsApp Video 2025-06-10 at 01.40.33">
            <a:hlinkClick r:id="" action="ppaction://media"/>
            <a:extLst>
              <a:ext uri="{FF2B5EF4-FFF2-40B4-BE49-F238E27FC236}">
                <a16:creationId xmlns:a16="http://schemas.microsoft.com/office/drawing/2014/main" id="{7D52FEF5-1F37-411B-83AA-6BBC9F3BA14B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5227" end="51763.533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80759" y="1131420"/>
            <a:ext cx="2583714" cy="4595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24125A-E836-4971-8D4E-3335E3430F69}"/>
              </a:ext>
            </a:extLst>
          </p:cNvPr>
          <p:cNvSpPr txBox="1"/>
          <p:nvPr/>
        </p:nvSpPr>
        <p:spPr>
          <a:xfrm>
            <a:off x="7985148" y="5814163"/>
            <a:ext cx="301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House of recently wild elephant attacks.</a:t>
            </a:r>
          </a:p>
        </p:txBody>
      </p:sp>
      <p:pic>
        <p:nvPicPr>
          <p:cNvPr id="13" name="WhatsApp Video 2025-06-10 at 01.40.32">
            <a:hlinkClick r:id="" action="ppaction://media"/>
            <a:extLst>
              <a:ext uri="{FF2B5EF4-FFF2-40B4-BE49-F238E27FC236}">
                <a16:creationId xmlns:a16="http://schemas.microsoft.com/office/drawing/2014/main" id="{4DDAA289-0EA9-4293-90EA-2379E8195799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7">
                  <p14:trim st="2110"/>
                </p14:media>
              </p:ext>
            </p:extLst>
          </p:nvPr>
        </p:nvPicPr>
        <p:blipFill rotWithShape="1">
          <a:blip r:embed="rId13"/>
          <a:srcRect t="22056" b="35785"/>
          <a:stretch>
            <a:fillRect/>
          </a:stretch>
        </p:blipFill>
        <p:spPr>
          <a:xfrm>
            <a:off x="3286654" y="4280981"/>
            <a:ext cx="4656290" cy="21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44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6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86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93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2424" mute="1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3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3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6-10 at 02.17.07">
            <a:hlinkClick r:id="" action="ppaction://media"/>
            <a:extLst>
              <a:ext uri="{FF2B5EF4-FFF2-40B4-BE49-F238E27FC236}">
                <a16:creationId xmlns:a16="http://schemas.microsoft.com/office/drawing/2014/main" id="{D11C7E1A-1B6C-4654-B408-BC53E954772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92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8411" y="-2668410"/>
            <a:ext cx="685517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E72844-5622-0FF8-881A-963211B2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9990667" cy="5619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23427E-CB4D-F91F-CF5C-D8736DE693C7}"/>
              </a:ext>
            </a:extLst>
          </p:cNvPr>
          <p:cNvSpPr txBox="1"/>
          <p:nvPr/>
        </p:nvSpPr>
        <p:spPr>
          <a:xfrm>
            <a:off x="1866147" y="5978581"/>
            <a:ext cx="8459706" cy="5875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Elephant Prone Area of </a:t>
            </a:r>
            <a:r>
              <a:rPr lang="ne-NP" sz="3600" b="1" spc="-150" dirty="0">
                <a:latin typeface="Argon"/>
                <a:cs typeface="Argon"/>
              </a:rPr>
              <a:t>झापा</a:t>
            </a:r>
            <a:r>
              <a:rPr lang="en-US" sz="3600" b="1" spc="-150" dirty="0">
                <a:latin typeface="Argon"/>
                <a:cs typeface="Argon"/>
              </a:rPr>
              <a:t>/</a:t>
            </a:r>
            <a:r>
              <a:rPr lang="en-US" sz="3600" b="1" spc="-150" dirty="0" err="1">
                <a:latin typeface="Argon"/>
                <a:cs typeface="Argon"/>
              </a:rPr>
              <a:t>Jhapa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E204A3-BAB4-B103-A17E-76F6DFD5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64" y="3259668"/>
            <a:ext cx="2244238" cy="2091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1610B2-0F8B-912A-AC79-B393AAFFB32A}"/>
              </a:ext>
            </a:extLst>
          </p:cNvPr>
          <p:cNvSpPr txBox="1"/>
          <p:nvPr/>
        </p:nvSpPr>
        <p:spPr>
          <a:xfrm>
            <a:off x="143933" y="6642556"/>
            <a:ext cx="11724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https://kathmandupost.com/province-no-1/2023/12/03/elephant-menace-continues-unabated-in-eastern-tarai-districts#:~:text=Wards%206%2C%207%20and%208%20of%20Miklajung%20Rural,Miklajung-8%20are%20the%20hardest%20hit%20by%20the%20elephants</a:t>
            </a:r>
          </a:p>
        </p:txBody>
      </p:sp>
    </p:spTree>
    <p:extLst>
      <p:ext uri="{BB962C8B-B14F-4D97-AF65-F5344CB8AC3E}">
        <p14:creationId xmlns:p14="http://schemas.microsoft.com/office/powerpoint/2010/main" val="197056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23427E-CB4D-F91F-CF5C-D8736DE693C7}"/>
              </a:ext>
            </a:extLst>
          </p:cNvPr>
          <p:cNvSpPr txBox="1"/>
          <p:nvPr/>
        </p:nvSpPr>
        <p:spPr>
          <a:xfrm>
            <a:off x="1866147" y="5983068"/>
            <a:ext cx="84597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Elephant Prone Area of </a:t>
            </a:r>
            <a:r>
              <a:rPr lang="ne-NP" sz="3600" b="1" spc="-150" dirty="0">
                <a:latin typeface="Argon"/>
                <a:cs typeface="Argon"/>
              </a:rPr>
              <a:t>झापा</a:t>
            </a:r>
            <a:r>
              <a:rPr lang="en-US" sz="3600" b="1" spc="-150" dirty="0">
                <a:latin typeface="Argon"/>
                <a:cs typeface="Argon"/>
              </a:rPr>
              <a:t>/</a:t>
            </a:r>
            <a:r>
              <a:rPr lang="en-US" sz="3600" b="1" spc="-150" dirty="0" err="1">
                <a:latin typeface="Argon"/>
                <a:cs typeface="Argon"/>
              </a:rPr>
              <a:t>Jhapa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E204A3-BAB4-B103-A17E-76F6DFD56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49" y="347134"/>
            <a:ext cx="5498702" cy="5123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75461-0C26-BD7D-10D4-E3B44DDF1065}"/>
              </a:ext>
            </a:extLst>
          </p:cNvPr>
          <p:cNvSpPr txBox="1"/>
          <p:nvPr/>
        </p:nvSpPr>
        <p:spPr>
          <a:xfrm>
            <a:off x="143933" y="6642556"/>
            <a:ext cx="11724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https://kathmandupost.com/province-no-1/2023/12/03/elephant-menace-continues-unabated-in-eastern-tarai-districts#:~:text=Wards%206%2C%207%20and%208%20of%20Miklajung%20Rural,Miklajung-8%20are%20the%20hardest%20hit%20by%20the%20elephants</a:t>
            </a:r>
          </a:p>
        </p:txBody>
      </p:sp>
    </p:spTree>
    <p:extLst>
      <p:ext uri="{BB962C8B-B14F-4D97-AF65-F5344CB8AC3E}">
        <p14:creationId xmlns:p14="http://schemas.microsoft.com/office/powerpoint/2010/main" val="295101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64C5B-6073-3A79-BEAD-C49B383E53D3}"/>
              </a:ext>
            </a:extLst>
          </p:cNvPr>
          <p:cNvSpPr txBox="1"/>
          <p:nvPr/>
        </p:nvSpPr>
        <p:spPr>
          <a:xfrm>
            <a:off x="860612" y="938190"/>
            <a:ext cx="10291483" cy="775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150" dirty="0">
                <a:latin typeface="Argon"/>
                <a:ea typeface="+mj-ea"/>
                <a:cs typeface="Argon"/>
              </a:rPr>
              <a:t>Can our system be realized? </a:t>
            </a:r>
            <a:endParaRPr lang="en-US" sz="3600" b="1" kern="1200">
              <a:latin typeface="Argon"/>
              <a:ea typeface="+mj-ea"/>
              <a:cs typeface="Argon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latin typeface="Argon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latin typeface="Argon"/>
              <a:ea typeface="+mj-ea"/>
              <a:cs typeface="Calibri Light"/>
            </a:endParaRPr>
          </a:p>
        </p:txBody>
      </p:sp>
      <p:pic>
        <p:nvPicPr>
          <p:cNvPr id="12" name="Picture 11" descr="A white box with a window and a speaker on top&#10;&#10;Description automatically generated">
            <a:extLst>
              <a:ext uri="{FF2B5EF4-FFF2-40B4-BE49-F238E27FC236}">
                <a16:creationId xmlns:a16="http://schemas.microsoft.com/office/drawing/2014/main" id="{8764DC71-65B8-BF6B-110F-2173D960B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1" r="-2" b="12065"/>
          <a:stretch/>
        </p:blipFill>
        <p:spPr>
          <a:xfrm>
            <a:off x="104354" y="1958007"/>
            <a:ext cx="2416787" cy="3731891"/>
          </a:xfrm>
          <a:prstGeom prst="rect">
            <a:avLst/>
          </a:prstGeom>
        </p:spPr>
      </p:pic>
      <p:pic>
        <p:nvPicPr>
          <p:cNvPr id="13" name="Picture 12" descr="A group of people sitting at a table with computers&#10;&#10;Description automatically generated">
            <a:extLst>
              <a:ext uri="{FF2B5EF4-FFF2-40B4-BE49-F238E27FC236}">
                <a16:creationId xmlns:a16="http://schemas.microsoft.com/office/drawing/2014/main" id="{56DC5B1A-E109-E45B-61CF-0A0B2AF35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" r="3" b="26217"/>
          <a:stretch/>
        </p:blipFill>
        <p:spPr>
          <a:xfrm>
            <a:off x="6752012" y="1958007"/>
            <a:ext cx="2366655" cy="3731891"/>
          </a:xfrm>
          <a:prstGeom prst="rect">
            <a:avLst/>
          </a:prstGeom>
        </p:spPr>
      </p:pic>
      <p:pic>
        <p:nvPicPr>
          <p:cNvPr id="11" name="Picture 10" descr="A pile of bricks and a gas cylinder in front of a kitchen&#10;&#10;Description automatically generated">
            <a:extLst>
              <a:ext uri="{FF2B5EF4-FFF2-40B4-BE49-F238E27FC236}">
                <a16:creationId xmlns:a16="http://schemas.microsoft.com/office/drawing/2014/main" id="{FAE07135-939E-4E28-F714-A9D64D102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27" b="10207"/>
          <a:stretch/>
        </p:blipFill>
        <p:spPr>
          <a:xfrm>
            <a:off x="9248668" y="1958007"/>
            <a:ext cx="2827809" cy="3728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0F292-1FDB-4CE7-8019-86F6A922FA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5" r="20045"/>
          <a:stretch/>
        </p:blipFill>
        <p:spPr>
          <a:xfrm>
            <a:off x="2651142" y="1958007"/>
            <a:ext cx="3970870" cy="37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48B4ED3-B2A5-5E30-95EE-7AB96FD50319}"/>
              </a:ext>
            </a:extLst>
          </p:cNvPr>
          <p:cNvSpPr/>
          <p:nvPr/>
        </p:nvSpPr>
        <p:spPr>
          <a:xfrm>
            <a:off x="766267" y="4549953"/>
            <a:ext cx="5041626" cy="732283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5" name="Picture 4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06EC274D-781E-4A8C-F68E-840BB22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DD123A-423D-EAAE-48D0-3393A91E3EDF}"/>
              </a:ext>
            </a:extLst>
          </p:cNvPr>
          <p:cNvSpPr txBox="1"/>
          <p:nvPr/>
        </p:nvSpPr>
        <p:spPr>
          <a:xfrm>
            <a:off x="521741" y="6020256"/>
            <a:ext cx="6615030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dirty="0">
                <a:ea typeface="+mn-lt"/>
                <a:cs typeface="+mn-lt"/>
              </a:rPr>
              <a:t>https://kathmandupost.com/province-no-1/2023/12/20/man-dies-in-elephant-attack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8BF1F-C6DE-7F6F-D169-3A6FC97DBC90}"/>
              </a:ext>
            </a:extLst>
          </p:cNvPr>
          <p:cNvSpPr txBox="1"/>
          <p:nvPr/>
        </p:nvSpPr>
        <p:spPr>
          <a:xfrm>
            <a:off x="892161" y="4606676"/>
            <a:ext cx="47925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Givonic"/>
                <a:ea typeface="Inter" panose="02000503000000020004" pitchFamily="2" charset="0"/>
                <a:cs typeface="Argon"/>
              </a:rPr>
              <a:t>In last 20 years, At least 274 people have been killed in elephant attacks in Nepal.</a:t>
            </a:r>
          </a:p>
        </p:txBody>
      </p:sp>
      <p:pic>
        <p:nvPicPr>
          <p:cNvPr id="3" name="Picture 2" descr="A screenshot of a news paper&#10;&#10;Description automatically generated">
            <a:extLst>
              <a:ext uri="{FF2B5EF4-FFF2-40B4-BE49-F238E27FC236}">
                <a16:creationId xmlns:a16="http://schemas.microsoft.com/office/drawing/2014/main" id="{B9F05240-D298-5C79-7739-164B63D1F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69" r="31527" b="192"/>
          <a:stretch/>
        </p:blipFill>
        <p:spPr>
          <a:xfrm>
            <a:off x="1902306" y="350116"/>
            <a:ext cx="9032593" cy="3648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74B428-94CB-2993-BC6A-B59BB0AA1BA7}"/>
              </a:ext>
            </a:extLst>
          </p:cNvPr>
          <p:cNvSpPr/>
          <p:nvPr/>
        </p:nvSpPr>
        <p:spPr>
          <a:xfrm>
            <a:off x="5893273" y="4549953"/>
            <a:ext cx="5041626" cy="732283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49DE1-442B-8C2A-3415-C6677C0C9E53}"/>
              </a:ext>
            </a:extLst>
          </p:cNvPr>
          <p:cNvSpPr txBox="1"/>
          <p:nvPr/>
        </p:nvSpPr>
        <p:spPr>
          <a:xfrm>
            <a:off x="6019167" y="4606676"/>
            <a:ext cx="47925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Givonic"/>
                <a:ea typeface="Inter" panose="02000503000000020004" pitchFamily="2" charset="0"/>
                <a:cs typeface="Argon"/>
              </a:rPr>
              <a:t>Among them, 41 people were killed in </a:t>
            </a:r>
            <a:r>
              <a:rPr lang="en-US" sz="1600" dirty="0" err="1">
                <a:latin typeface="Givonic"/>
                <a:ea typeface="Inter" panose="02000503000000020004" pitchFamily="2" charset="0"/>
                <a:cs typeface="Argon"/>
              </a:rPr>
              <a:t>Jhapa</a:t>
            </a:r>
            <a:r>
              <a:rPr lang="en-US" sz="1600" dirty="0">
                <a:latin typeface="Givonic"/>
                <a:ea typeface="Inter" panose="02000503000000020004" pitchFamily="2" charset="0"/>
                <a:cs typeface="Argon"/>
              </a:rPr>
              <a:t> due to the elephant attack.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962E7-4AA0-E4DB-3CFA-85533CAF0F91}"/>
              </a:ext>
            </a:extLst>
          </p:cNvPr>
          <p:cNvSpPr txBox="1"/>
          <p:nvPr/>
        </p:nvSpPr>
        <p:spPr>
          <a:xfrm>
            <a:off x="5893273" y="6020256"/>
            <a:ext cx="6615030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dirty="0">
                <a:ea typeface="+mn-lt"/>
                <a:cs typeface="+mn-lt"/>
              </a:rPr>
              <a:t>Source: Research done by Assistant Conservation Officer at January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F73215-083E-EC55-0183-8AF32874115D}"/>
              </a:ext>
            </a:extLst>
          </p:cNvPr>
          <p:cNvSpPr/>
          <p:nvPr/>
        </p:nvSpPr>
        <p:spPr>
          <a:xfrm>
            <a:off x="0" y="20053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9CEA5CDD-EDF2-C0AA-B3B9-5011C979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3" y="195263"/>
            <a:ext cx="84105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6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8DA70-B7AE-3171-4C06-05A02978BE41}"/>
              </a:ext>
            </a:extLst>
          </p:cNvPr>
          <p:cNvSpPr txBox="1"/>
          <p:nvPr/>
        </p:nvSpPr>
        <p:spPr>
          <a:xfrm>
            <a:off x="789069" y="599082"/>
            <a:ext cx="3312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300" dirty="0">
                <a:latin typeface="Argon" panose="020B0204030202020204" pitchFamily="34" charset="0"/>
                <a:ea typeface="Inter" panose="02000503000000020004" pitchFamily="2" charset="0"/>
                <a:cs typeface="Argon" panose="020B0204030202020204" pitchFamily="34" charset="0"/>
              </a:rPr>
              <a:t>Hello! 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4E345-6E6C-01D3-98D5-751F25236B4E}"/>
              </a:ext>
            </a:extLst>
          </p:cNvPr>
          <p:cNvSpPr txBox="1"/>
          <p:nvPr/>
        </p:nvSpPr>
        <p:spPr>
          <a:xfrm>
            <a:off x="789070" y="1614745"/>
            <a:ext cx="624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We are Mechi Mavericks ⭐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E33DD2F-42AD-7195-F1FE-CD81C64C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85" y="4965122"/>
            <a:ext cx="2987080" cy="8602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97CD9D2-632C-5571-8696-6D7CA2811B8E}"/>
              </a:ext>
            </a:extLst>
          </p:cNvPr>
          <p:cNvGrpSpPr/>
          <p:nvPr/>
        </p:nvGrpSpPr>
        <p:grpSpPr>
          <a:xfrm>
            <a:off x="5590865" y="7515307"/>
            <a:ext cx="1010270" cy="801379"/>
            <a:chOff x="2632590" y="681708"/>
            <a:chExt cx="6926821" cy="549458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E9280A9-7074-114D-60CF-D317BD3B2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590" y="681708"/>
              <a:ext cx="6926821" cy="5494584"/>
            </a:xfrm>
            <a:prstGeom prst="rect">
              <a:avLst/>
            </a:prstGeom>
            <a:effectLst>
              <a:outerShdw blurRad="571500" dir="5820000" sx="103000" sy="103000" algn="tl" rotWithShape="0">
                <a:prstClr val="black">
                  <a:alpha val="25000"/>
                </a:prstClr>
              </a:outerShdw>
              <a:softEdge rad="0"/>
            </a:effectLst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C86CD7B-BC8B-F8E5-AF2F-5F769D301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9717" y="1392095"/>
              <a:ext cx="4892566" cy="4073811"/>
            </a:xfrm>
            <a:prstGeom prst="rect">
              <a:avLst/>
            </a:prstGeom>
          </p:spPr>
        </p:pic>
      </p:grpSp>
      <p:pic>
        <p:nvPicPr>
          <p:cNvPr id="39" name="Picture 38" descr="A black screen with a white line&#10;&#10;Description automatically generated">
            <a:extLst>
              <a:ext uri="{FF2B5EF4-FFF2-40B4-BE49-F238E27FC236}">
                <a16:creationId xmlns:a16="http://schemas.microsoft.com/office/drawing/2014/main" id="{17B7EC3A-50E6-6333-031B-6A22872F9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28800" y="4247869"/>
            <a:ext cx="2501436" cy="310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8799" y="5351110"/>
            <a:ext cx="2418735" cy="430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</a:p>
        </p:txBody>
      </p:sp>
      <p:sp>
        <p:nvSpPr>
          <p:cNvPr id="2" name="Rectangle 1"/>
          <p:cNvSpPr/>
          <p:nvPr/>
        </p:nvSpPr>
        <p:spPr>
          <a:xfrm>
            <a:off x="7044374" y="4248720"/>
            <a:ext cx="2414258" cy="441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Calibri"/>
              </a:rPr>
              <a:t>Web/ ML Engineer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108724" y="5452958"/>
            <a:ext cx="2733366" cy="474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Engineer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0B3568D-44FA-2A41-2251-0DCC629A8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484" y="4966126"/>
            <a:ext cx="2920226" cy="9494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B288C3-E129-4B96-A863-88050EFB3FBC}"/>
              </a:ext>
            </a:extLst>
          </p:cNvPr>
          <p:cNvSpPr txBox="1"/>
          <p:nvPr/>
        </p:nvSpPr>
        <p:spPr>
          <a:xfrm>
            <a:off x="7044374" y="3671955"/>
            <a:ext cx="2550477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Sanket</a:t>
            </a:r>
            <a:r>
              <a:rPr lang="en-US" sz="2800" b="1" dirty="0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dirty="0" err="1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Siwakoti</a:t>
            </a:r>
            <a:endParaRPr lang="en-US" sz="2800" b="1" dirty="0">
              <a:solidFill>
                <a:srgbClr val="04329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C4015D9A-9794-4D4F-9029-BF8D1EBD708C}"/>
              </a:ext>
            </a:extLst>
          </p:cNvPr>
          <p:cNvSpPr/>
          <p:nvPr/>
        </p:nvSpPr>
        <p:spPr>
          <a:xfrm>
            <a:off x="736230" y="2437878"/>
            <a:ext cx="2009008" cy="356884"/>
          </a:xfrm>
          <a:custGeom>
            <a:avLst/>
            <a:gdLst/>
            <a:ahLst/>
            <a:cxnLst/>
            <a:rect l="l" t="t" r="r" b="b"/>
            <a:pathLst>
              <a:path w="5113651" h="908401">
                <a:moveTo>
                  <a:pt x="12916" y="0"/>
                </a:moveTo>
                <a:lnTo>
                  <a:pt x="5100736" y="0"/>
                </a:lnTo>
                <a:cubicBezTo>
                  <a:pt x="5107839" y="0"/>
                  <a:pt x="5113651" y="8022"/>
                  <a:pt x="5113651" y="17826"/>
                </a:cubicBezTo>
                <a:lnTo>
                  <a:pt x="5113651" y="890577"/>
                </a:lnTo>
                <a:cubicBezTo>
                  <a:pt x="5113651" y="900381"/>
                  <a:pt x="5107839" y="908401"/>
                  <a:pt x="5100736" y="908401"/>
                </a:cubicBezTo>
                <a:lnTo>
                  <a:pt x="12916" y="908401"/>
                </a:lnTo>
                <a:cubicBezTo>
                  <a:pt x="5812" y="908401"/>
                  <a:pt x="0" y="900381"/>
                  <a:pt x="0" y="890577"/>
                </a:cubicBezTo>
                <a:lnTo>
                  <a:pt x="0" y="17826"/>
                </a:lnTo>
                <a:cubicBezTo>
                  <a:pt x="0" y="8022"/>
                  <a:pt x="5812" y="0"/>
                  <a:pt x="12916" y="0"/>
                </a:cubicBezTo>
                <a:moveTo>
                  <a:pt x="12916" y="35652"/>
                </a:moveTo>
                <a:lnTo>
                  <a:pt x="12916" y="17826"/>
                </a:lnTo>
                <a:lnTo>
                  <a:pt x="25831" y="17826"/>
                </a:lnTo>
                <a:lnTo>
                  <a:pt x="25831" y="890577"/>
                </a:lnTo>
                <a:lnTo>
                  <a:pt x="12916" y="890577"/>
                </a:lnTo>
                <a:lnTo>
                  <a:pt x="12916" y="872751"/>
                </a:lnTo>
                <a:lnTo>
                  <a:pt x="5100736" y="872751"/>
                </a:lnTo>
                <a:lnTo>
                  <a:pt x="5100736" y="890577"/>
                </a:lnTo>
                <a:lnTo>
                  <a:pt x="5087820" y="890577"/>
                </a:lnTo>
                <a:lnTo>
                  <a:pt x="5087820" y="17826"/>
                </a:lnTo>
                <a:lnTo>
                  <a:pt x="5100736" y="17826"/>
                </a:lnTo>
                <a:lnTo>
                  <a:pt x="5100736" y="35652"/>
                </a:lnTo>
                <a:lnTo>
                  <a:pt x="12916" y="3565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362AA7A6-1244-4846-B6C0-0BA1665C5EAF}"/>
              </a:ext>
            </a:extLst>
          </p:cNvPr>
          <p:cNvSpPr txBox="1"/>
          <p:nvPr/>
        </p:nvSpPr>
        <p:spPr>
          <a:xfrm>
            <a:off x="1894463" y="3671955"/>
            <a:ext cx="3467111" cy="614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4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Santosh Bhandari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8035E2-6B14-4F71-A79D-091AA0F94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190" y="3811967"/>
            <a:ext cx="871804" cy="8718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D3DEFF-8187-40DA-9FA8-CBF84846D6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2552" y="3811967"/>
            <a:ext cx="914479" cy="8718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616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464</Words>
  <Application>Microsoft Office PowerPoint</Application>
  <PresentationFormat>Widescreen</PresentationFormat>
  <Paragraphs>60</Paragraphs>
  <Slides>19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 Light</vt:lpstr>
      <vt:lpstr>Calibri</vt:lpstr>
      <vt:lpstr>Inter</vt:lpstr>
      <vt:lpstr>Argon</vt:lpstr>
      <vt:lpstr>Arial</vt:lpstr>
      <vt:lpstr>Arimo Bold</vt:lpstr>
      <vt:lpstr>Calibri (MS) Italics</vt:lpstr>
      <vt:lpstr>Roboto Condensed</vt:lpstr>
      <vt:lpstr>Givonic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SWOT Analysis .</vt:lpstr>
      <vt:lpstr>Sustainable Development Goals that our project meets </vt:lpstr>
      <vt:lpstr>Market Size</vt:lpstr>
      <vt:lpstr>PowerPoint Presentation</vt:lpstr>
      <vt:lpstr>PowerPoint Presentation</vt:lpstr>
      <vt:lpstr>Scalability and future plan.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Dahal</dc:creator>
  <cp:lastModifiedBy>Prashant Kafle</cp:lastModifiedBy>
  <cp:revision>657</cp:revision>
  <dcterms:created xsi:type="dcterms:W3CDTF">2023-05-02T15:29:50Z</dcterms:created>
  <dcterms:modified xsi:type="dcterms:W3CDTF">2025-06-09T21:13:54Z</dcterms:modified>
</cp:coreProperties>
</file>